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6" r:id="rId3"/>
    <p:sldId id="271" r:id="rId4"/>
    <p:sldId id="272" r:id="rId5"/>
    <p:sldId id="273" r:id="rId6"/>
    <p:sldId id="274" r:id="rId7"/>
    <p:sldId id="275" r:id="rId8"/>
    <p:sldId id="279" r:id="rId9"/>
    <p:sldId id="257" r:id="rId10"/>
    <p:sldId id="258" r:id="rId11"/>
    <p:sldId id="259" r:id="rId12"/>
    <p:sldId id="260" r:id="rId13"/>
    <p:sldId id="261" r:id="rId14"/>
    <p:sldId id="262" r:id="rId15"/>
    <p:sldId id="263" r:id="rId16"/>
    <p:sldId id="264" r:id="rId17"/>
    <p:sldId id="265" r:id="rId18"/>
    <p:sldId id="267" r:id="rId19"/>
    <p:sldId id="268" r:id="rId20"/>
    <p:sldId id="266" r:id="rId21"/>
    <p:sldId id="269" r:id="rId22"/>
    <p:sldId id="277" r:id="rId23"/>
    <p:sldId id="278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26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55037-A388-4B91-B292-FAFEF4883AE6}" type="datetimeFigureOut">
              <a:rPr lang="en-IN" smtClean="0"/>
              <a:pPr/>
              <a:t>05-07-2024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D81B03-1A3C-4B1E-B09C-45F329EAF8CB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9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9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70C0"/>
                </a:solidFill>
              </a:rPr>
              <a:t>HOT SPOTS OF INDIA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257800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THE AREAS THAT ARE EXTREMELY RICH IN BIODIVERSITY,HAVE HIGH LEVEL OF ENDEMISM,AND ARE UNDER CONSTANT THREAT OF  SPECIES EXTINCTIONS AND HABITAT DESTRUCTION ARE CALLED “HOT SPOTS” OF BIODIVERSITY.</a:t>
            </a:r>
          </a:p>
          <a:p>
            <a:r>
              <a:rPr lang="en-US" sz="2800" b="1" dirty="0" smtClean="0">
                <a:solidFill>
                  <a:srgbClr val="0070C0"/>
                </a:solidFill>
              </a:rPr>
              <a:t>THE CONCEPT OF HOTSPOTS WAS FIRST PROPOSED BY NORMAN MEYERS IN 1988.</a:t>
            </a:r>
          </a:p>
          <a:p>
            <a:r>
              <a:rPr lang="en-US" sz="2800" b="1" dirty="0" smtClean="0">
                <a:solidFill>
                  <a:srgbClr val="0070C0"/>
                </a:solidFill>
              </a:rPr>
              <a:t>FOR DECLARING AN AREA AS HOTSPOT,SOME CRITERIA ARE </a:t>
            </a:r>
          </a:p>
          <a:p>
            <a:r>
              <a:rPr lang="en-US" sz="2800" b="1" dirty="0" smtClean="0">
                <a:solidFill>
                  <a:srgbClr val="0070C0"/>
                </a:solidFill>
              </a:rPr>
              <a:t>1.ATLEAST 0.5% SPECIES,IDENTIFIED GLOBALLY AS ENDEMIC SPECIES MUST BE PRESENT IN THAT HABITAT.</a:t>
            </a:r>
          </a:p>
          <a:p>
            <a:pPr>
              <a:buNone/>
            </a:pPr>
            <a:endParaRPr lang="en-IN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867400"/>
            <a:ext cx="5486400" cy="533400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INDIAN VULTURE</a:t>
            </a:r>
            <a:endParaRPr lang="en-IN" b="1" dirty="0">
              <a:solidFill>
                <a:srgbClr val="C00000"/>
              </a:solidFill>
            </a:endParaRPr>
          </a:p>
        </p:txBody>
      </p:sp>
      <p:pic>
        <p:nvPicPr>
          <p:cNvPr id="4" name="Content Placeholder 3" descr="220px-Indian_vulture_on_cliff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2772" b="22772"/>
          <a:stretch>
            <a:fillRect/>
          </a:stretch>
        </p:blipFill>
        <p:spPr>
          <a:xfrm>
            <a:off x="1524000" y="533401"/>
            <a:ext cx="5486400" cy="5029199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>
          <a:xfrm>
            <a:off x="1792288" y="6705600"/>
            <a:ext cx="5486400" cy="152400"/>
          </a:xfrm>
        </p:spPr>
        <p:txBody>
          <a:bodyPr>
            <a:normAutofit fontScale="325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2288" y="5486400"/>
            <a:ext cx="5486400" cy="762000"/>
          </a:xfrm>
        </p:spPr>
        <p:txBody>
          <a:bodyPr/>
          <a:lstStyle/>
          <a:p>
            <a:r>
              <a:rPr lang="en-US" dirty="0" smtClean="0"/>
              <a:t>ISCHNURA HETEROSTICTA</a:t>
            </a:r>
            <a:endParaRPr lang="en-IN" dirty="0"/>
          </a:p>
        </p:txBody>
      </p:sp>
      <p:pic>
        <p:nvPicPr>
          <p:cNvPr id="7" name="Picture Placeholder 6" descr="800px-Ischnura_heterosticta0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9951" b="9951"/>
          <a:stretch>
            <a:fillRect/>
          </a:stretch>
        </p:blipFill>
        <p:spPr>
          <a:xfrm>
            <a:off x="304800" y="152400"/>
            <a:ext cx="8534400" cy="5638800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 flipV="1">
            <a:off x="1792288" y="6812280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791200"/>
            <a:ext cx="5486400" cy="457200"/>
          </a:xfrm>
        </p:spPr>
        <p:txBody>
          <a:bodyPr/>
          <a:lstStyle/>
          <a:p>
            <a:r>
              <a:rPr lang="en-US" dirty="0" smtClean="0"/>
              <a:t>MALABAR TREE NYMPH</a:t>
            </a:r>
            <a:endParaRPr lang="en-IN" dirty="0"/>
          </a:p>
        </p:txBody>
      </p:sp>
      <p:pic>
        <p:nvPicPr>
          <p:cNvPr id="5" name="Picture Placeholder 4" descr="800px-Malabar_tree_nymph_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667" r="5667"/>
          <a:stretch>
            <a:fillRect/>
          </a:stretch>
        </p:blipFill>
        <p:spPr>
          <a:xfrm>
            <a:off x="838200" y="612774"/>
            <a:ext cx="7696200" cy="510222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1792288" y="6857999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562600"/>
            <a:ext cx="5486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BENGAL TIGER --KARNATAKA</a:t>
            </a:r>
            <a:endParaRPr lang="en-IN" dirty="0"/>
          </a:p>
        </p:txBody>
      </p:sp>
      <p:pic>
        <p:nvPicPr>
          <p:cNvPr id="5" name="Picture Placeholder 4" descr="800px-Bengal_Tiger_Karnatak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333" r="5333"/>
          <a:stretch>
            <a:fillRect/>
          </a:stretch>
        </p:blipFill>
        <p:spPr>
          <a:xfrm>
            <a:off x="457200" y="228600"/>
            <a:ext cx="8305800" cy="541019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1792288" y="6812280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867400"/>
            <a:ext cx="5486400" cy="533400"/>
          </a:xfrm>
        </p:spPr>
        <p:txBody>
          <a:bodyPr/>
          <a:lstStyle/>
          <a:p>
            <a:r>
              <a:rPr lang="en-US" dirty="0" smtClean="0"/>
              <a:t>PURPLE FROG</a:t>
            </a:r>
            <a:endParaRPr lang="en-IN" dirty="0"/>
          </a:p>
        </p:txBody>
      </p:sp>
      <p:pic>
        <p:nvPicPr>
          <p:cNvPr id="5" name="Picture Placeholder 4" descr="800px-Nasikabatrachus_sahyadrensi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495" b="495"/>
          <a:stretch>
            <a:fillRect/>
          </a:stretch>
        </p:blipFill>
        <p:spPr>
          <a:xfrm>
            <a:off x="609600" y="612774"/>
            <a:ext cx="7924800" cy="51784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1792288" y="6812280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791200"/>
            <a:ext cx="5486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SNAIL</a:t>
            </a:r>
            <a:endParaRPr lang="en-IN" dirty="0"/>
          </a:p>
        </p:txBody>
      </p:sp>
      <p:pic>
        <p:nvPicPr>
          <p:cNvPr id="5" name="Picture Placeholder 4" descr="800px-SnailWynaad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4083" r="4083"/>
          <a:stretch>
            <a:fillRect/>
          </a:stretch>
        </p:blipFill>
        <p:spPr>
          <a:xfrm>
            <a:off x="304800" y="457200"/>
            <a:ext cx="8305800" cy="56388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1792288" y="6812280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867400"/>
            <a:ext cx="5486400" cy="533400"/>
          </a:xfrm>
        </p:spPr>
        <p:txBody>
          <a:bodyPr/>
          <a:lstStyle/>
          <a:p>
            <a:r>
              <a:rPr lang="en-US" dirty="0" smtClean="0"/>
              <a:t>NILGIRI PIPET</a:t>
            </a:r>
            <a:endParaRPr lang="en-IN" dirty="0"/>
          </a:p>
        </p:txBody>
      </p:sp>
      <p:pic>
        <p:nvPicPr>
          <p:cNvPr id="5" name="Picture Placeholder 4" descr="800px-NilgiriPipi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3" r="83"/>
          <a:stretch>
            <a:fillRect/>
          </a:stretch>
        </p:blipFill>
        <p:spPr>
          <a:xfrm>
            <a:off x="381000" y="228601"/>
            <a:ext cx="8458200" cy="56388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1792288" y="6812280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867400"/>
            <a:ext cx="5486400" cy="533400"/>
          </a:xfrm>
        </p:spPr>
        <p:txBody>
          <a:bodyPr>
            <a:normAutofit/>
          </a:bodyPr>
          <a:lstStyle/>
          <a:p>
            <a:r>
              <a:rPr lang="en-US" dirty="0" smtClean="0"/>
              <a:t>PHALUS INDUSIATUS</a:t>
            </a:r>
            <a:endParaRPr lang="en-IN" dirty="0"/>
          </a:p>
        </p:txBody>
      </p:sp>
      <p:pic>
        <p:nvPicPr>
          <p:cNvPr id="5" name="Picture Placeholder 4" descr="800px-Phallus_Indusiatus2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612774"/>
            <a:ext cx="8229600" cy="51784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1792288" y="6857999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6019800"/>
            <a:ext cx="5486400" cy="609600"/>
          </a:xfrm>
        </p:spPr>
        <p:txBody>
          <a:bodyPr/>
          <a:lstStyle/>
          <a:p>
            <a:r>
              <a:rPr lang="en-US" dirty="0" smtClean="0"/>
              <a:t>LION-TAILED MACAQUE</a:t>
            </a:r>
            <a:endParaRPr lang="en-IN" dirty="0"/>
          </a:p>
        </p:txBody>
      </p:sp>
      <p:pic>
        <p:nvPicPr>
          <p:cNvPr id="5" name="Picture Placeholder 4" descr="Lightmatter_lion-tailed_macaqu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8413" b="8413"/>
          <a:stretch>
            <a:fillRect/>
          </a:stretch>
        </p:blipFill>
        <p:spPr>
          <a:xfrm>
            <a:off x="533400" y="612774"/>
            <a:ext cx="8077200" cy="548322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1792288" y="6857999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638800"/>
            <a:ext cx="5486400" cy="533400"/>
          </a:xfrm>
        </p:spPr>
        <p:txBody>
          <a:bodyPr/>
          <a:lstStyle/>
          <a:p>
            <a:r>
              <a:rPr lang="en-US" dirty="0" smtClean="0"/>
              <a:t>ASIATIC LION</a:t>
            </a:r>
            <a:endParaRPr lang="en-IN" dirty="0"/>
          </a:p>
        </p:txBody>
      </p:sp>
      <p:pic>
        <p:nvPicPr>
          <p:cNvPr id="5" name="Picture Placeholder 4" descr="800px-Panthera_leo_persica_male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167" r="5167"/>
          <a:stretch>
            <a:fillRect/>
          </a:stretch>
        </p:blipFill>
        <p:spPr>
          <a:xfrm>
            <a:off x="457200" y="612774"/>
            <a:ext cx="8382000" cy="5102225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6629400"/>
            <a:ext cx="5486400" cy="76200"/>
          </a:xfrm>
        </p:spPr>
        <p:txBody>
          <a:bodyPr>
            <a:normAutofit fontScale="25000" lnSpcReduction="20000"/>
          </a:bodyPr>
          <a:lstStyle/>
          <a:p>
            <a:endParaRPr lang="en-IN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324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70C0"/>
                </a:solidFill>
              </a:rPr>
              <a:t>2.ATLEAST 1500 LOCAL SPECIES MUST BE PRESENT.</a:t>
            </a:r>
          </a:p>
          <a:p>
            <a:r>
              <a:rPr lang="en-US" sz="2800" b="1" dirty="0" smtClean="0">
                <a:solidFill>
                  <a:srgbClr val="0070C0"/>
                </a:solidFill>
              </a:rPr>
              <a:t>OR 3.NEARLY 70% OF THE NATURAL HABITAT MUST  HAVE UNDERGONE LARGE SCALE CHANGES.</a:t>
            </a:r>
          </a:p>
          <a:p>
            <a:r>
              <a:rPr lang="en-US" sz="2800" b="1" dirty="0" smtClean="0">
                <a:solidFill>
                  <a:srgbClr val="0070C0"/>
                </a:solidFill>
              </a:rPr>
              <a:t>WORLDWIDE,25 HOTSPOTS ARE IDENTIFIED.</a:t>
            </a:r>
          </a:p>
          <a:p>
            <a:r>
              <a:rPr lang="en-US" sz="2800" b="1" dirty="0" smtClean="0">
                <a:solidFill>
                  <a:srgbClr val="0070C0"/>
                </a:solidFill>
              </a:rPr>
              <a:t>INDIA HAS THREE MAJOR CENTRES NAMELY 1.HIMALAYAS,2.WESTERN GHATS,3.ANDAMAN AND  NICOBAR ISLANDS.</a:t>
            </a:r>
            <a:endParaRPr lang="en-IN" sz="28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791200"/>
            <a:ext cx="5486400" cy="533400"/>
          </a:xfrm>
        </p:spPr>
        <p:txBody>
          <a:bodyPr/>
          <a:lstStyle/>
          <a:p>
            <a:r>
              <a:rPr lang="en-US" dirty="0" smtClean="0"/>
              <a:t>WHITE-BELLIED TREPIE</a:t>
            </a:r>
            <a:endParaRPr lang="en-IN" dirty="0"/>
          </a:p>
        </p:txBody>
      </p:sp>
      <p:pic>
        <p:nvPicPr>
          <p:cNvPr id="5" name="Picture Placeholder 4" descr="800px-White_bellied_treepie_Thattekad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3667" r="3667"/>
          <a:stretch>
            <a:fillRect/>
          </a:stretch>
        </p:blipFill>
        <p:spPr>
          <a:xfrm>
            <a:off x="457200" y="612774"/>
            <a:ext cx="8001000" cy="525462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1792288" y="6812280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791200"/>
            <a:ext cx="5486400" cy="685800"/>
          </a:xfrm>
        </p:spPr>
        <p:txBody>
          <a:bodyPr>
            <a:normAutofit/>
          </a:bodyPr>
          <a:lstStyle/>
          <a:p>
            <a:r>
              <a:rPr lang="en-US" dirty="0" smtClean="0"/>
              <a:t>NILGIRI TRAGUS---MOUNTAIN GOAT</a:t>
            </a:r>
            <a:endParaRPr lang="en-IN" dirty="0"/>
          </a:p>
        </p:txBody>
      </p:sp>
      <p:pic>
        <p:nvPicPr>
          <p:cNvPr id="5" name="Picture Placeholder 4" descr="Nilgiritragus_hylocrius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83" r="5583"/>
          <a:stretch>
            <a:fillRect/>
          </a:stretch>
        </p:blipFill>
        <p:spPr>
          <a:xfrm>
            <a:off x="228600" y="612774"/>
            <a:ext cx="8305800" cy="4949826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flipV="1">
            <a:off x="1792288" y="6812280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3048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MALABAR PARAKEET</a:t>
            </a:r>
            <a:endParaRPr lang="en-IN" sz="2800" b="1" dirty="0"/>
          </a:p>
        </p:txBody>
      </p:sp>
      <p:pic>
        <p:nvPicPr>
          <p:cNvPr id="5" name="Picture Placeholder 4" descr="2005-malabar-parkeet-p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143000" y="838200"/>
            <a:ext cx="7086600" cy="5562600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58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NILGIRI LANGUR</a:t>
            </a:r>
            <a:endParaRPr lang="en-IN" b="1" dirty="0"/>
          </a:p>
        </p:txBody>
      </p:sp>
      <p:pic>
        <p:nvPicPr>
          <p:cNvPr id="8" name="Content Placeholder 7" descr="220px-Nilgiri_langur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66800" y="762000"/>
            <a:ext cx="7162800" cy="5867400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008000"/>
                </a:solidFill>
              </a:rPr>
              <a:t>NORTH EASTERN HIMALAYAS</a:t>
            </a:r>
            <a:endParaRPr lang="en-IN" b="1" dirty="0">
              <a:solidFill>
                <a:srgbClr val="008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53000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IT LIES BETWEEN KALI GANDAKI RIVER IN CENTRAL NEPAL AND MYANMAR IN THE EAST, OCCUPYING  2MILLION SQUARE KM OF TROPICAL ASIA,EAST OF THE INDIAN SUBCONTINENT.</a:t>
            </a:r>
          </a:p>
          <a:p>
            <a:r>
              <a:rPr lang="en-US" sz="2800" b="1" dirty="0" smtClean="0">
                <a:solidFill>
                  <a:srgbClr val="008000"/>
                </a:solidFill>
              </a:rPr>
              <a:t>IN INDIAN REGION,IT STARTS FROM SIKKIM AND EXTENDS UPTO NEFA.</a:t>
            </a:r>
          </a:p>
          <a:p>
            <a:r>
              <a:rPr lang="en-US" sz="2800" b="1" dirty="0" smtClean="0">
                <a:solidFill>
                  <a:srgbClr val="008000"/>
                </a:solidFill>
              </a:rPr>
              <a:t>APPROAXIMATELY,13,500 PLANT SPECIES ARE REPORDED,OUT OF WHICH 7,000 SPS ARE ENDEMIC.</a:t>
            </a:r>
          </a:p>
          <a:p>
            <a:r>
              <a:rPr lang="en-US" sz="2800" b="1" dirty="0" smtClean="0">
                <a:solidFill>
                  <a:srgbClr val="008000"/>
                </a:solidFill>
              </a:rPr>
              <a:t>2,185 SPECIES OF TERRESTRIAL VERTEBRATES ARE RECORDED,OUT OF WHICH 525 ARE ENDEMIC.</a:t>
            </a:r>
          </a:p>
          <a:p>
            <a:endParaRPr lang="en-IN" sz="28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>
            <a:normAutofit fontScale="92500" lnSpcReduction="10000"/>
          </a:bodyPr>
          <a:lstStyle/>
          <a:p>
            <a:r>
              <a:rPr lang="en-US" sz="2800" b="1" dirty="0" smtClean="0">
                <a:solidFill>
                  <a:srgbClr val="008000"/>
                </a:solidFill>
              </a:rPr>
              <a:t>IT HAS THE HIGHEST DIVERSITY OF FRESH WATER TURTLE SPECIES.</a:t>
            </a:r>
          </a:p>
          <a:p>
            <a:r>
              <a:rPr lang="en-US" sz="2800" b="1" dirty="0" smtClean="0">
                <a:solidFill>
                  <a:srgbClr val="008000"/>
                </a:solidFill>
              </a:rPr>
              <a:t>THE MOUNTAIN SLOPES HAVE HIGH RAINFALL,  MOISTURE AND TEMPERATURE.HENCE,TROPICAL MOIST EVERGREEN FORESTS,BAMBOOS,GRASSES OF DIFFERENT TYPES,INSECTIVOROUS PLANT LIKE “NEPENTHES KHASIANA”—FLAG SPECIES, ARE GROWING ABUNDANTLY.</a:t>
            </a:r>
          </a:p>
          <a:p>
            <a:r>
              <a:rPr lang="en-US" sz="2800" b="1" dirty="0" smtClean="0">
                <a:solidFill>
                  <a:srgbClr val="008000"/>
                </a:solidFill>
              </a:rPr>
              <a:t>8,000SPS. OF FLOWERING PLANTS ARE PRESENT,OF WHICH 3,000 ARE ENDEMIC.</a:t>
            </a:r>
          </a:p>
          <a:p>
            <a:r>
              <a:rPr lang="en-US" sz="2800" b="1" dirty="0" smtClean="0">
                <a:solidFill>
                  <a:srgbClr val="008000"/>
                </a:solidFill>
              </a:rPr>
              <a:t>IN SIKKIM AREA,4,250 FLOWERING PLANTS ARE FOUND OUT OF WHICH 2,550 ARE ENDEMIC.</a:t>
            </a:r>
          </a:p>
          <a:p>
            <a:r>
              <a:rPr lang="en-US" sz="2800" b="1" dirty="0" smtClean="0">
                <a:solidFill>
                  <a:srgbClr val="008000"/>
                </a:solidFill>
              </a:rPr>
              <a:t>IN THIS AREA,MAXIMUM DIVERSITY IS FOUND AMONG ORCHIDS,RHODODENDRONS,OAKS,FERNS, </a:t>
            </a:r>
            <a:r>
              <a:rPr lang="en-US" sz="2800" b="1" dirty="0" smtClean="0">
                <a:solidFill>
                  <a:srgbClr val="008000"/>
                </a:solidFill>
              </a:rPr>
              <a:t>ZINZIBERS etc</a:t>
            </a:r>
            <a:r>
              <a:rPr lang="en-US" sz="2800" b="1" dirty="0" smtClean="0">
                <a:solidFill>
                  <a:srgbClr val="008000"/>
                </a:solidFill>
              </a:rPr>
              <a:t>.</a:t>
            </a:r>
          </a:p>
          <a:p>
            <a:endParaRPr lang="en-IN" sz="2800" b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288" y="5791200"/>
            <a:ext cx="5486400" cy="609600"/>
          </a:xfrm>
        </p:spPr>
        <p:txBody>
          <a:bodyPr/>
          <a:lstStyle/>
          <a:p>
            <a:r>
              <a:rPr lang="en-US" dirty="0" smtClean="0"/>
              <a:t>RED PANDA</a:t>
            </a:r>
            <a:endParaRPr lang="en-IN" dirty="0"/>
          </a:p>
        </p:txBody>
      </p:sp>
      <p:pic>
        <p:nvPicPr>
          <p:cNvPr id="4" name="Content Placeholder 3" descr="220px-RedPandaFullBody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152400"/>
            <a:ext cx="8229600" cy="5257800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 flipV="1">
            <a:off x="1752600" y="6857999"/>
            <a:ext cx="5526088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288" y="5562600"/>
            <a:ext cx="5486400" cy="762000"/>
          </a:xfrm>
        </p:spPr>
        <p:txBody>
          <a:bodyPr/>
          <a:lstStyle/>
          <a:p>
            <a:r>
              <a:rPr lang="en-US" dirty="0" smtClean="0"/>
              <a:t>GIANT PANDA</a:t>
            </a:r>
            <a:endParaRPr lang="en-IN" dirty="0"/>
          </a:p>
        </p:txBody>
      </p:sp>
      <p:pic>
        <p:nvPicPr>
          <p:cNvPr id="4" name="Content Placeholder 3" descr="Giant-Pand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6623" r="16623"/>
          <a:stretch>
            <a:fillRect/>
          </a:stretch>
        </p:blipFill>
        <p:spPr>
          <a:xfrm>
            <a:off x="381000" y="0"/>
            <a:ext cx="7848600" cy="5943600"/>
          </a:xfrm>
        </p:spPr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>
          <a:xfrm flipV="1">
            <a:off x="1792288" y="6857999"/>
            <a:ext cx="5486400" cy="45719"/>
          </a:xfrm>
        </p:spPr>
        <p:txBody>
          <a:bodyPr>
            <a:normAutofit fontScale="25000" lnSpcReduction="20000"/>
          </a:bodyPr>
          <a:lstStyle/>
          <a:p>
            <a:endParaRPr lang="en-IN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288" y="5943600"/>
            <a:ext cx="5486400" cy="609600"/>
          </a:xfrm>
        </p:spPr>
        <p:txBody>
          <a:bodyPr/>
          <a:lstStyle/>
          <a:p>
            <a:r>
              <a:rPr lang="en-US" dirty="0" smtClean="0"/>
              <a:t>HIMALAYAN BEAR</a:t>
            </a:r>
            <a:endParaRPr lang="en-IN" dirty="0"/>
          </a:p>
        </p:txBody>
      </p:sp>
      <p:pic>
        <p:nvPicPr>
          <p:cNvPr id="4" name="Content Placeholder 3" descr="Himalayan-Black-Bear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7200" y="228600"/>
            <a:ext cx="8153400" cy="5714999"/>
          </a:xfr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288" y="5791200"/>
            <a:ext cx="5486400" cy="609600"/>
          </a:xfrm>
        </p:spPr>
        <p:txBody>
          <a:bodyPr/>
          <a:lstStyle/>
          <a:p>
            <a:r>
              <a:rPr lang="en-US" dirty="0" smtClean="0"/>
              <a:t>HIALAYAN BLUE SHEEP</a:t>
            </a:r>
            <a:endParaRPr lang="en-IN" dirty="0"/>
          </a:p>
        </p:txBody>
      </p:sp>
      <p:pic>
        <p:nvPicPr>
          <p:cNvPr id="4" name="Content Placeholder 3" descr="Himalayan-Blue-Sheep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589" b="589"/>
          <a:stretch>
            <a:fillRect/>
          </a:stretch>
        </p:blipFill>
        <p:spPr>
          <a:xfrm>
            <a:off x="381000" y="304800"/>
            <a:ext cx="8077200" cy="5562600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002060"/>
                </a:solidFill>
              </a:rPr>
              <a:t>WESTERN GHATS</a:t>
            </a:r>
            <a:endParaRPr lang="en-IN" b="1" dirty="0">
              <a:solidFill>
                <a:srgbClr val="002060"/>
              </a:solidFill>
            </a:endParaRPr>
          </a:p>
        </p:txBody>
      </p:sp>
      <p:pic>
        <p:nvPicPr>
          <p:cNvPr id="7" name="Picture Placeholder 6" descr="Tamil_Nadu_topo_deutsch_mit_Gebirgen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219200"/>
            <a:ext cx="8229600" cy="5638800"/>
          </a:xfr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288" y="5715000"/>
            <a:ext cx="5486400" cy="533400"/>
          </a:xfrm>
        </p:spPr>
        <p:txBody>
          <a:bodyPr/>
          <a:lstStyle/>
          <a:p>
            <a:r>
              <a:rPr lang="en-US" dirty="0" smtClean="0"/>
              <a:t>HIMALAYAN MARMOT</a:t>
            </a:r>
            <a:endParaRPr lang="en-IN" dirty="0"/>
          </a:p>
        </p:txBody>
      </p:sp>
      <p:pic>
        <p:nvPicPr>
          <p:cNvPr id="4" name="Content Placeholder 3" descr="Himalayan-Marmo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6623" r="16623"/>
          <a:stretch>
            <a:fillRect/>
          </a:stretch>
        </p:blipFill>
        <p:spPr>
          <a:xfrm>
            <a:off x="381000" y="304800"/>
            <a:ext cx="8305800" cy="5333999"/>
          </a:xfr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 descr="Himalayan-Monal-Pheasant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6623" r="16623"/>
          <a:stretch>
            <a:fillRect/>
          </a:stretch>
        </p:blipFill>
        <p:spPr>
          <a:xfrm>
            <a:off x="381000" y="152400"/>
            <a:ext cx="8458200" cy="5562599"/>
          </a:xfr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288" y="6096000"/>
            <a:ext cx="5486400" cy="457200"/>
          </a:xfrm>
        </p:spPr>
        <p:txBody>
          <a:bodyPr/>
          <a:lstStyle/>
          <a:p>
            <a:r>
              <a:rPr lang="en-US" dirty="0" smtClean="0"/>
              <a:t>MUSK DEER</a:t>
            </a:r>
            <a:endParaRPr lang="en-IN" dirty="0"/>
          </a:p>
        </p:txBody>
      </p:sp>
      <p:pic>
        <p:nvPicPr>
          <p:cNvPr id="4" name="Content Placeholder 3" descr="Himalayan-Musk-Deer-270x180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556" r="5556"/>
          <a:stretch>
            <a:fillRect/>
          </a:stretch>
        </p:blipFill>
        <p:spPr>
          <a:xfrm>
            <a:off x="381000" y="228600"/>
            <a:ext cx="8305800" cy="5867399"/>
          </a:xfr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288" y="6019800"/>
            <a:ext cx="5486400" cy="533400"/>
          </a:xfrm>
        </p:spPr>
        <p:txBody>
          <a:bodyPr/>
          <a:lstStyle/>
          <a:p>
            <a:r>
              <a:rPr lang="en-US" dirty="0" smtClean="0"/>
              <a:t>HIMALAYAN YAK</a:t>
            </a:r>
            <a:endParaRPr lang="en-IN" dirty="0"/>
          </a:p>
        </p:txBody>
      </p:sp>
      <p:pic>
        <p:nvPicPr>
          <p:cNvPr id="4" name="Content Placeholder 3" descr="Himalayan-Wild-Yak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9222" r="9222"/>
          <a:stretch>
            <a:fillRect/>
          </a:stretch>
        </p:blipFill>
        <p:spPr>
          <a:xfrm>
            <a:off x="304800" y="152400"/>
            <a:ext cx="8153400" cy="5867400"/>
          </a:xfr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288" y="6019800"/>
            <a:ext cx="5486400" cy="533400"/>
          </a:xfrm>
        </p:spPr>
        <p:txBody>
          <a:bodyPr/>
          <a:lstStyle/>
          <a:p>
            <a:r>
              <a:rPr lang="en-US" dirty="0" smtClean="0"/>
              <a:t>HIMALAYAN WOLF</a:t>
            </a:r>
            <a:endParaRPr lang="en-IN" dirty="0"/>
          </a:p>
        </p:txBody>
      </p:sp>
      <p:pic>
        <p:nvPicPr>
          <p:cNvPr id="4" name="Content Placeholder 3" descr="Himalayan-Wolf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729" r="5729"/>
          <a:stretch>
            <a:fillRect/>
          </a:stretch>
        </p:blipFill>
        <p:spPr>
          <a:xfrm>
            <a:off x="304800" y="228600"/>
            <a:ext cx="8534400" cy="5867399"/>
          </a:xfr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792288" y="5791200"/>
            <a:ext cx="5486400" cy="533400"/>
          </a:xfrm>
        </p:spPr>
        <p:txBody>
          <a:bodyPr/>
          <a:lstStyle/>
          <a:p>
            <a:r>
              <a:rPr lang="en-US" dirty="0" smtClean="0"/>
              <a:t>DWARF SNAKE HEADED FISH</a:t>
            </a:r>
            <a:endParaRPr lang="en-IN" dirty="0"/>
          </a:p>
        </p:txBody>
      </p:sp>
      <p:pic>
        <p:nvPicPr>
          <p:cNvPr id="4" name="Content Placeholder 3" descr="dwarf_snakehead_fish_Henning_strack_Hansen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000" r="10000"/>
          <a:stretch>
            <a:fillRect/>
          </a:stretch>
        </p:blipFill>
        <p:spPr>
          <a:xfrm>
            <a:off x="457200" y="381000"/>
            <a:ext cx="8153400" cy="5410199"/>
          </a:xfr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943600"/>
            <a:ext cx="5486400" cy="457200"/>
          </a:xfrm>
        </p:spPr>
        <p:txBody>
          <a:bodyPr/>
          <a:lstStyle/>
          <a:p>
            <a:r>
              <a:rPr lang="en-US" dirty="0" smtClean="0"/>
              <a:t>NEPENTHES KHASIANA</a:t>
            </a:r>
            <a:endParaRPr lang="en-IN" dirty="0"/>
          </a:p>
        </p:txBody>
      </p:sp>
      <p:pic>
        <p:nvPicPr>
          <p:cNvPr id="5" name="Picture Placeholder 4" descr="Nepenthes khasian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t="20627" b="20627"/>
          <a:stretch>
            <a:fillRect/>
          </a:stretch>
        </p:blipFill>
        <p:spPr>
          <a:xfrm>
            <a:off x="304800" y="612774"/>
            <a:ext cx="8305800" cy="5254625"/>
          </a:xfr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5943600"/>
            <a:ext cx="5486400" cy="457200"/>
          </a:xfrm>
        </p:spPr>
        <p:txBody>
          <a:bodyPr/>
          <a:lstStyle/>
          <a:p>
            <a:r>
              <a:rPr lang="en-US" dirty="0" smtClean="0"/>
              <a:t>SNOW LEOPARD</a:t>
            </a:r>
            <a:endParaRPr lang="en-IN" dirty="0"/>
          </a:p>
        </p:txBody>
      </p:sp>
      <p:pic>
        <p:nvPicPr>
          <p:cNvPr id="5" name="Picture Placeholder 4" descr="SnowLeopard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8349" r="8349"/>
          <a:stretch>
            <a:fillRect/>
          </a:stretch>
        </p:blipFill>
        <p:spPr>
          <a:xfrm>
            <a:off x="457200" y="381000"/>
            <a:ext cx="8305800" cy="5486399"/>
          </a:xfr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6019800"/>
            <a:ext cx="5486400" cy="533400"/>
          </a:xfrm>
        </p:spPr>
        <p:txBody>
          <a:bodyPr/>
          <a:lstStyle/>
          <a:p>
            <a:r>
              <a:rPr lang="en-US" dirty="0" smtClean="0"/>
              <a:t>DWARF WREN BABBLER</a:t>
            </a:r>
            <a:endParaRPr lang="en-IN" dirty="0"/>
          </a:p>
        </p:txBody>
      </p:sp>
      <p:pic>
        <p:nvPicPr>
          <p:cNvPr id="5" name="Picture Placeholder 4" descr="Spotted_wren_babbler_Ramki_Sreenivasan_conservation_indea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10000" r="10000"/>
          <a:stretch>
            <a:fillRect/>
          </a:stretch>
        </p:blipFill>
        <p:spPr>
          <a:xfrm>
            <a:off x="381000" y="152400"/>
            <a:ext cx="8382000" cy="5867400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943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WESTERN GHATS OR SAHYADRI HILLS RUN PARALLEL TO WESTERN COAST OF THE INDIAN PENINSULA.IT IS UNESCO WORLD HERITAGE SITE  AND ONE OF THE EIGHT HOTTEST SPOTS OF BIOLOGICAL DIVERSITY.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STARTS NEAR THE BOARDER OF GUJARAT AND MAHARASHTRA,SOUTH OF TAPTI RIVER AND RUNS  APPROXIMATELY 1600KM(990 MILES) THROUGH  KARNATAKA,GOA,MAHARASHTRA,KERALA &amp; TAMILANADU,ENDING AT KANYAKUMARI.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IT PREVENTS SOUTHEAST MONSOON WINDS FROM  REACHING DECCAN PLATEAU.</a:t>
            </a:r>
            <a:endParaRPr lang="en-I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9436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FLOWERING PLANTS—7,402SPS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NON-FLOWERING PLANTS---1,814SPS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MAMMALS----139SPS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BIRDS---508SPS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AMPHIBIANS----179SPS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INSECTS----6000SPS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FRESH WATER FISH----290SPS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325 GLOBALLY THREATENED SPS OCCUR IN WESTERN GHATS.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LARGE POPULATION OF ASIAN ELEPHANTS,INDIAN TIGERS AND LONG TAILED MONKEYS LIVE HERE.</a:t>
            </a:r>
            <a:endParaRPr lang="en-I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0960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ANNUAL RAINFALL,TEMPERATURE AND MOISTURE LEVELS ARE HIGH.SO EVERGREEN FORESTS DEVELOP.FORESTS ARE CLASSIFIED INTO 1.TROPICAL MOIST EVERGREEN FORESTS,2.MIXED DECIDUOUS FORESTS,3.TEMPERATE EVERGREEN FORESTS,  4.COASTAL/MANGROOVE FORESTS.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THE TROPICAL MOIST FORESTS CONTAIN TALL TREES  SUCH AS DIPTEROCARPUS INDICUS,CEDRELLA TOONA,DALBERGIA LATIFOLIA,TECTONA GRANDIS, AND BAMBOOS.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THE MALABAR AREA IS RICH IN PIPER SPS,  MYRISTICA SPS,ELETTARIA SPS,CINNAMOMUM SPS,ZINGEBAR SPS,CURCUMA SPS.</a:t>
            </a:r>
            <a:endParaRPr lang="en-I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6019800"/>
          </a:xfrm>
        </p:spPr>
        <p:txBody>
          <a:bodyPr>
            <a:normAutofit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AGASTHAMALAI HAS EVERGREEN FORESTS  WHICH CONTAIN NEARLY 150 LOCAL SPS AND PLANTS LIKE  EUGENIA FACEOSA,DIOSPYROS BARBERI etc.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ARECENT STUDY OF WAYNAD PART PROVED THAT THE BIODIVERSITY OF THE REGION IS STILL NOT EXPLORED FULLY.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2100 FLOWERING PLANTS HAVE BEEN IDENTIFIED BY M.S.SWAMINATHAN FOUNDATION.SEVEN OF THEM ARE FRESH DISCOVERIES,INCLUDING IMPATIENS VEERAPAZHASSI,I.JENKURUMBAE,I.MALABARICA, I.MEENAE,CEROPEGIA MANOHARII,MILIUSA WYNADIA,MEMECYLEN WYNADEUSIS.</a:t>
            </a:r>
            <a:endParaRPr lang="en-I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6172200"/>
          </a:xfrm>
        </p:spPr>
        <p:txBody>
          <a:bodyPr>
            <a:normAutofit lnSpcReduction="10000"/>
          </a:bodyPr>
          <a:lstStyle/>
          <a:p>
            <a:r>
              <a:rPr lang="en-US" sz="2800" b="1" dirty="0" smtClean="0">
                <a:solidFill>
                  <a:srgbClr val="002060"/>
                </a:solidFill>
              </a:rPr>
              <a:t>SILENT VALLEY SPREAD OVER 90 SQUARE KILOMETERS AND IS KNOWN HOME FOR A NO. OF TROPICAL FORMS.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BISCHOFIA,CALOPHYLLUM,CULLENIA WILD VARIETIES OF PEPPER,CARDAMUM AND MUSA ARE FOUND HERE.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B.S.I HAS RECORDED 1600 FLOWERING PLANTS FROM THIS AREA.</a:t>
            </a:r>
          </a:p>
          <a:p>
            <a:r>
              <a:rPr lang="en-US" sz="2800" b="1" dirty="0" smtClean="0">
                <a:solidFill>
                  <a:srgbClr val="002060"/>
                </a:solidFill>
              </a:rPr>
              <a:t>ALONG PERIYAR RIVER,CLOVES,CINNAMOMUM ARE PRESENT.</a:t>
            </a:r>
          </a:p>
          <a:p>
            <a:r>
              <a:rPr lang="en-US" sz="2800" b="1" smtClean="0">
                <a:solidFill>
                  <a:srgbClr val="002060"/>
                </a:solidFill>
              </a:rPr>
              <a:t>CONSTRUCTION OF DAMS,POWER PROJECTS,  CUTTING FORESTS FOR AGRICULTURE ARE THE MAIN CAUSES FOR THE DESTRUCTION OF THE BIODIVERSITY IN THIS AREA. </a:t>
            </a:r>
            <a:endParaRPr lang="en-IN" sz="28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4" name="Content Placeholder 3" descr="220px-Elephas_maximus_(Bandipur).jpg"/>
          <p:cNvPicPr>
            <a:picLocks noGrp="1" noChangeAspect="1"/>
          </p:cNvPicPr>
          <p:nvPr>
            <p:ph type="pic" idx="1"/>
          </p:nvPr>
        </p:nvPicPr>
        <p:blipFill>
          <a:blip r:embed="rId2" cstate="print"/>
          <a:srcRect l="5455" r="5455"/>
          <a:stretch>
            <a:fillRect/>
          </a:stretch>
        </p:blipFill>
        <p:spPr/>
      </p:pic>
      <p:sp>
        <p:nvSpPr>
          <p:cNvPr id="6" name="Text Placeholder 5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231</TotalTime>
  <Words>613</Words>
  <Application>Microsoft Office PowerPoint</Application>
  <PresentationFormat>On-screen Show (4:3)</PresentationFormat>
  <Paragraphs>69</Paragraphs>
  <Slides>38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39" baseType="lpstr">
      <vt:lpstr>Office Theme</vt:lpstr>
      <vt:lpstr>HOT SPOTS OF INDIA</vt:lpstr>
      <vt:lpstr>PowerPoint Presentation</vt:lpstr>
      <vt:lpstr>WESTERN GHATS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INDIAN VULTURE</vt:lpstr>
      <vt:lpstr>ISCHNURA HETEROSTICTA</vt:lpstr>
      <vt:lpstr>MALABAR TREE NYMPH</vt:lpstr>
      <vt:lpstr>BENGAL TIGER --KARNATAKA</vt:lpstr>
      <vt:lpstr>PURPLE FROG</vt:lpstr>
      <vt:lpstr>SNAIL</vt:lpstr>
      <vt:lpstr>NILGIRI PIPET</vt:lpstr>
      <vt:lpstr>PHALUS INDUSIATUS</vt:lpstr>
      <vt:lpstr>LION-TAILED MACAQUE</vt:lpstr>
      <vt:lpstr>ASIATIC LION</vt:lpstr>
      <vt:lpstr>WHITE-BELLIED TREPIE</vt:lpstr>
      <vt:lpstr>NILGIRI TRAGUS---MOUNTAIN GOAT</vt:lpstr>
      <vt:lpstr>MALABAR PARAKEET</vt:lpstr>
      <vt:lpstr>NILGIRI LANGUR</vt:lpstr>
      <vt:lpstr>NORTH EASTERN HIMALAYAS</vt:lpstr>
      <vt:lpstr>PowerPoint Presentation</vt:lpstr>
      <vt:lpstr>RED PANDA</vt:lpstr>
      <vt:lpstr>GIANT PANDA</vt:lpstr>
      <vt:lpstr>HIMALAYAN BEAR</vt:lpstr>
      <vt:lpstr>HIALAYAN BLUE SHEEP</vt:lpstr>
      <vt:lpstr>HIMALAYAN MARMOT</vt:lpstr>
      <vt:lpstr>PowerPoint Presentation</vt:lpstr>
      <vt:lpstr>MUSK DEER</vt:lpstr>
      <vt:lpstr>HIMALAYAN YAK</vt:lpstr>
      <vt:lpstr>HIMALAYAN WOLF</vt:lpstr>
      <vt:lpstr>DWARF SNAKE HEADED FISH</vt:lpstr>
      <vt:lpstr>NEPENTHES KHASIANA</vt:lpstr>
      <vt:lpstr>SNOW LEOPARD</vt:lpstr>
      <vt:lpstr>DWARF WREN BABBLER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HOT SPOTS OF INDIA</dc:title>
  <dc:creator>AA</dc:creator>
  <cp:lastModifiedBy>HARSHA</cp:lastModifiedBy>
  <cp:revision>26</cp:revision>
  <dcterms:created xsi:type="dcterms:W3CDTF">2016-11-16T10:21:20Z</dcterms:created>
  <dcterms:modified xsi:type="dcterms:W3CDTF">2024-07-05T07:12:52Z</dcterms:modified>
</cp:coreProperties>
</file>